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9" r:id="rId1"/>
  </p:sldMasterIdLst>
  <p:notesMasterIdLst>
    <p:notesMasterId r:id="rId14"/>
  </p:notesMasterIdLst>
  <p:sldIdLst>
    <p:sldId id="260" r:id="rId2"/>
    <p:sldId id="257" r:id="rId3"/>
    <p:sldId id="259" r:id="rId4"/>
    <p:sldId id="258" r:id="rId5"/>
    <p:sldId id="261" r:id="rId6"/>
    <p:sldId id="256" r:id="rId7"/>
    <p:sldId id="264" r:id="rId8"/>
    <p:sldId id="272" r:id="rId9"/>
    <p:sldId id="273" r:id="rId10"/>
    <p:sldId id="275" r:id="rId11"/>
    <p:sldId id="274" r:id="rId12"/>
    <p:sldId id="27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8B40095-788E-4D4F-A0D2-09E9AADFF976}">
          <p14:sldIdLst>
            <p14:sldId id="260"/>
            <p14:sldId id="257"/>
            <p14:sldId id="259"/>
            <p14:sldId id="258"/>
            <p14:sldId id="261"/>
          </p14:sldIdLst>
        </p14:section>
        <p14:section name="Application" id="{5A6B7498-8F18-E640-8BDC-BABC61985185}">
          <p14:sldIdLst>
            <p14:sldId id="256"/>
            <p14:sldId id="264"/>
          </p14:sldIdLst>
        </p14:section>
        <p14:section name="Current State" id="{186C61F1-D5BF-9D4D-ACB5-382664224135}">
          <p14:sldIdLst>
            <p14:sldId id="272"/>
            <p14:sldId id="273"/>
            <p14:sldId id="275"/>
            <p14:sldId id="274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9CEE"/>
    <a:srgbClr val="FF0606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76"/>
    <p:restoredTop sz="93205"/>
  </p:normalViewPr>
  <p:slideViewPr>
    <p:cSldViewPr snapToGrid="0" snapToObjects="1">
      <p:cViewPr varScale="1">
        <p:scale>
          <a:sx n="109" d="100"/>
          <a:sy n="109" d="100"/>
        </p:scale>
        <p:origin x="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30EB98-06AA-164C-A6F3-8E9C27B04B52}" type="datetimeFigureOut">
              <a:rPr lang="en-US" smtClean="0"/>
              <a:t>11/5/17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AD517E-DB9C-D843-9D7F-DD7DDE312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90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AD517E-DB9C-D843-9D7F-DD7DDE312CF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5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AD517E-DB9C-D843-9D7F-DD7DDE312CF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25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7FE3041-3837-4F46-BEB7-52F14A001697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067D3-63DB-C944-B131-2D8B1F81133F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283A6-B28E-1647-9E9E-ADD69309B2A5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EE980-03E0-334F-9903-B335D9909C90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277E40-F99A-B74F-91BC-C0B59435EE34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897F2-3D3D-044C-925A-A6F85E7ED527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1957F-BFE7-2543-9DCA-8C200D3098C1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87F67-A828-4645-95F7-820A4997B605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C402D-19E2-3B45-9C5E-416C95E9692B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B19BEC2-432F-A243-8701-EE5BDE3797C6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187162-BAB3-C24C-BA55-A3174CE9FFF1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01559B2A-A59A-2E46-AA25-D50E2AC6AEC4}" type="datetime1">
              <a:rPr lang="en-CA" smtClean="0"/>
              <a:t>2017-11-05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33097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  <p:sldLayoutId id="2147483921" r:id="rId2"/>
    <p:sldLayoutId id="2147483922" r:id="rId3"/>
    <p:sldLayoutId id="2147483923" r:id="rId4"/>
    <p:sldLayoutId id="2147483924" r:id="rId5"/>
    <p:sldLayoutId id="2147483925" r:id="rId6"/>
    <p:sldLayoutId id="2147483926" r:id="rId7"/>
    <p:sldLayoutId id="2147483927" r:id="rId8"/>
    <p:sldLayoutId id="2147483928" r:id="rId9"/>
    <p:sldLayoutId id="2147483929" r:id="rId10"/>
    <p:sldLayoutId id="2147483930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png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="" xmlns:a16="http://schemas.microsoft.com/office/drawing/2014/main" id="{FA4D8EDA-1733-4E6F-9F25-C42349094B1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 title="Background Shape">
            <a:extLst>
              <a:ext uri="{FF2B5EF4-FFF2-40B4-BE49-F238E27FC236}">
                <a16:creationId xmlns="" xmlns:a16="http://schemas.microsoft.com/office/drawing/2014/main" id="{C1CE4018-DA59-4838-BDC5-2AD8CD7289B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="" xmlns:a16="http://schemas.microsoft.com/office/drawing/2014/main" id="{422553EA-AB00-4085-AB5D-999AB77BE4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1111" y="-161575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27355"/>
            <a:ext cx="6874686" cy="4903763"/>
          </a:xfrm>
        </p:spPr>
        <p:txBody>
          <a:bodyPr>
            <a:normAutofit/>
          </a:bodyPr>
          <a:lstStyle/>
          <a:p>
            <a:pPr algn="r"/>
            <a:r>
              <a:rPr lang="en-US" sz="7000" dirty="0"/>
              <a:t>Group 7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6287" y="1126198"/>
            <a:ext cx="2805315" cy="420099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is-IS" sz="2400" dirty="0"/>
              <a:t>Nathan Tannar</a:t>
            </a:r>
          </a:p>
          <a:p>
            <a:pPr algn="l">
              <a:spcAft>
                <a:spcPts val="600"/>
              </a:spcAft>
            </a:pPr>
            <a:r>
              <a:rPr lang="is-IS" sz="2400" dirty="0"/>
              <a:t>Jason Tsang</a:t>
            </a:r>
          </a:p>
          <a:p>
            <a:pPr algn="l">
              <a:spcAft>
                <a:spcPts val="600"/>
              </a:spcAft>
            </a:pPr>
            <a:r>
              <a:rPr lang="is-IS" sz="2400" dirty="0"/>
              <a:t>Philip Leblanc</a:t>
            </a:r>
          </a:p>
          <a:p>
            <a:pPr algn="l">
              <a:spcAft>
                <a:spcPts val="600"/>
              </a:spcAft>
            </a:pPr>
            <a:r>
              <a:rPr lang="is-IS" sz="2400" dirty="0"/>
              <a:t>Josh Shercliffe</a:t>
            </a:r>
          </a:p>
          <a:p>
            <a:pPr algn="l">
              <a:spcAft>
                <a:spcPts val="600"/>
              </a:spcAft>
            </a:pPr>
            <a:r>
              <a:rPr lang="is-IS" sz="2400" dirty="0"/>
              <a:t>Youjung Kim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95708" y="645784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0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6278" y="2191349"/>
            <a:ext cx="2415292" cy="14922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8540" y="2331905"/>
            <a:ext cx="1258399" cy="125839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9310" y="2218479"/>
            <a:ext cx="1371825" cy="13718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7978" y="2331905"/>
            <a:ext cx="1004134" cy="125839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0807" y="2235944"/>
            <a:ext cx="1207477" cy="1214904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6169" y="2389552"/>
            <a:ext cx="1029677" cy="102967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9633" y="2421171"/>
            <a:ext cx="1029677" cy="1029677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69718" y="2402559"/>
            <a:ext cx="1029677" cy="102967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14667" y="2389073"/>
            <a:ext cx="1029677" cy="1029677"/>
          </a:xfrm>
          <a:prstGeom prst="rect">
            <a:avLst/>
          </a:prstGeom>
        </p:spPr>
      </p:pic>
      <p:sp>
        <p:nvSpPr>
          <p:cNvPr id="39" name="TextBox 38"/>
          <p:cNvSpPr txBox="1"/>
          <p:nvPr/>
        </p:nvSpPr>
        <p:spPr>
          <a:xfrm>
            <a:off x="979902" y="3515092"/>
            <a:ext cx="1609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Safety Beacon</a:t>
            </a:r>
            <a:endParaRPr 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220579" y="3497041"/>
            <a:ext cx="16092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159CEE"/>
                </a:solidFill>
              </a:rPr>
              <a:t>Parse Server</a:t>
            </a:r>
            <a:endParaRPr lang="en-US" b="1" dirty="0">
              <a:solidFill>
                <a:srgbClr val="159CEE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141515" y="3948668"/>
            <a:ext cx="17759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RESTful exchange of JSON data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Requests are sent with a session token and API keys</a:t>
            </a:r>
            <a:endParaRPr 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4516893" y="3881823"/>
            <a:ext cx="17759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Routes requests to the domain over specific ports to NGINX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6892271" y="3881823"/>
            <a:ext cx="17759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Ensures HTTPS and exchanges SSL certificates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Routes validated connections to Parse Server 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9382892" y="3866373"/>
            <a:ext cx="177597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Exchanges RESTful requests with the MongoDB for storage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Handles session tokens and password encryption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327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9300"/>
          </a:xfrm>
        </p:spPr>
        <p:txBody>
          <a:bodyPr/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71601" y="1708484"/>
            <a:ext cx="9601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endParaRPr lang="en-US" dirty="0" smtClean="0"/>
          </a:p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Unit testing done through: </a:t>
            </a:r>
            <a:r>
              <a:rPr lang="en-US" dirty="0" err="1" smtClean="0"/>
              <a:t>Xcode</a:t>
            </a:r>
            <a:r>
              <a:rPr lang="en-US" dirty="0" smtClean="0"/>
              <a:t> simulator, physical iPhone 6s Plus and iPhone SE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/>
              <a:t>Checked to see if the basic features implemented were operating as expected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/>
              <a:t>Incremental change testing (code and check)</a:t>
            </a:r>
          </a:p>
          <a:p>
            <a:pPr marL="742950" lvl="1" indent="-285750">
              <a:buFont typeface="Wingdings" charset="2"/>
              <a:buChar char="§"/>
            </a:pPr>
            <a:endParaRPr lang="en-US" dirty="0"/>
          </a:p>
          <a:p>
            <a:pPr marL="285750" indent="-285750">
              <a:buFont typeface="Wingdings" charset="2"/>
              <a:buChar char="§"/>
            </a:pPr>
            <a:r>
              <a:rPr lang="en-US" dirty="0" smtClean="0"/>
              <a:t>Implemented basic sanity testing on the code framework itself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/>
              <a:t>Check that the setup and teardown of the app doesn’t assert</a:t>
            </a:r>
          </a:p>
          <a:p>
            <a:pPr marL="742950" lvl="1" indent="-285750">
              <a:buFont typeface="Wingdings" charset="2"/>
              <a:buChar char="§"/>
            </a:pPr>
            <a:r>
              <a:rPr lang="en-US" dirty="0" smtClean="0"/>
              <a:t>Check login/ register procedure returns expected error when incorrect and correct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45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71562" y="3037974"/>
            <a:ext cx="6048876" cy="78205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Video Demo </a:t>
            </a:r>
            <a:r>
              <a:rPr lang="en-US" smtClean="0"/>
              <a:t>of Version 1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59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Target audience</a:t>
            </a:r>
          </a:p>
          <a:p>
            <a:r>
              <a:rPr lang="en-US" dirty="0"/>
              <a:t>The </a:t>
            </a:r>
            <a:r>
              <a:rPr lang="en-US" dirty="0" smtClean="0"/>
              <a:t>problem</a:t>
            </a:r>
          </a:p>
          <a:p>
            <a:r>
              <a:rPr lang="en-US" dirty="0" smtClean="0"/>
              <a:t>Our </a:t>
            </a:r>
            <a:r>
              <a:rPr lang="en-US" dirty="0"/>
              <a:t>s</a:t>
            </a:r>
            <a:r>
              <a:rPr lang="en-US" dirty="0" smtClean="0"/>
              <a:t>olution</a:t>
            </a:r>
          </a:p>
          <a:p>
            <a:r>
              <a:rPr lang="en-US" dirty="0" smtClean="0"/>
              <a:t>Video demo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157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Audience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6305550" cy="3581400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Alzheimer’s patients in their early to mid stages</a:t>
            </a:r>
          </a:p>
          <a:p>
            <a:r>
              <a:rPr lang="en-US" dirty="0" smtClean="0"/>
              <a:t>Patients in the habit of always carrying their phone on person</a:t>
            </a:r>
          </a:p>
          <a:p>
            <a:r>
              <a:rPr lang="en-US" dirty="0" smtClean="0"/>
              <a:t>Patients that primarily get around by foot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 smtClean="0"/>
              <a:t>Family members or healthcare professionals (Caretakers) concerned about their previous and current whereabouts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464" y="2171700"/>
            <a:ext cx="3467100" cy="34671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479800"/>
          </a:xfrm>
        </p:spPr>
        <p:txBody>
          <a:bodyPr>
            <a:normAutofit fontScale="92500"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 dirty="0" smtClean="0"/>
              <a:t>6 out of 10 patients with Alzheimer’s will wonder off and get lost!</a:t>
            </a:r>
            <a:r>
              <a:rPr lang="en-US" sz="2200" dirty="0" smtClean="0"/>
              <a:t>[1]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000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/>
              <a:t>Alzheimer’s is a disease that affects not only the patient but everyone close to them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/>
              <a:t>Love ones </a:t>
            </a:r>
            <a:r>
              <a:rPr lang="en-US" sz="2200" dirty="0"/>
              <a:t>will inevitability be </a:t>
            </a:r>
            <a:r>
              <a:rPr lang="en-US" sz="2200" dirty="0" smtClean="0"/>
              <a:t>concerned about their whereabouts and safety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/>
              <a:t>Patients may one day forget where they live after wandering off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200" dirty="0" smtClean="0"/>
              <a:t>Patients may be repeating trips to the pharmacy, casino, etc. without remembering that they have already gone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80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6409" y="3037974"/>
            <a:ext cx="3499183" cy="78205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Our Solution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03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="" xmlns:a16="http://schemas.microsoft.com/office/drawing/2014/main" id="{CB73C468-D875-4A8E-A540-E43BF8232DD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6">
            <a:extLst>
              <a:ext uri="{FF2B5EF4-FFF2-40B4-BE49-F238E27FC236}">
                <a16:creationId xmlns="" xmlns:a16="http://schemas.microsoft.com/office/drawing/2014/main" id="{B4734F2F-19FC-4D35-9BDE-5CEAD57D9B55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027878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6" name="Freeform 6">
            <a:extLst>
              <a:ext uri="{FF2B5EF4-FFF2-40B4-BE49-F238E27FC236}">
                <a16:creationId xmlns="" xmlns:a16="http://schemas.microsoft.com/office/drawing/2014/main" id="{D97A8A26-FD96-4968-A34A-727382AC7E4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162" y="1713932"/>
            <a:ext cx="3633734" cy="363373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11885" y="634028"/>
            <a:ext cx="4798243" cy="3732835"/>
          </a:xfrm>
        </p:spPr>
        <p:txBody>
          <a:bodyPr>
            <a:normAutofit/>
          </a:bodyPr>
          <a:lstStyle/>
          <a:p>
            <a:r>
              <a:rPr lang="en-US" dirty="0"/>
              <a:t>Safety Beacon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11885" y="4436462"/>
            <a:ext cx="4798243" cy="1794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i="1" dirty="0"/>
              <a:t>Know that your loved ones are safe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038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9300"/>
          </a:xfrm>
        </p:spPr>
        <p:txBody>
          <a:bodyPr/>
          <a:lstStyle/>
          <a:p>
            <a:r>
              <a:rPr lang="en-US" dirty="0" smtClean="0"/>
              <a:t>Safety Beacon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526631"/>
            <a:ext cx="4447786" cy="3340769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 smtClean="0"/>
              <a:t>For the Patient</a:t>
            </a:r>
          </a:p>
          <a:p>
            <a:r>
              <a:rPr lang="en-US" sz="1800" dirty="0"/>
              <a:t>S</a:t>
            </a:r>
            <a:r>
              <a:rPr lang="en-US" sz="1800" dirty="0" smtClean="0"/>
              <a:t>imple </a:t>
            </a:r>
            <a:r>
              <a:rPr lang="en-US" sz="1800" dirty="0"/>
              <a:t>map view with </a:t>
            </a:r>
            <a:r>
              <a:rPr lang="en-US" sz="1800" dirty="0" smtClean="0"/>
              <a:t>directions to bookmarks set by the Caretaker </a:t>
            </a:r>
          </a:p>
          <a:p>
            <a:r>
              <a:rPr lang="en-US" sz="1800" dirty="0" smtClean="0"/>
              <a:t>Augmented </a:t>
            </a:r>
            <a:r>
              <a:rPr lang="en-US" sz="1800" dirty="0"/>
              <a:t>Reality </a:t>
            </a:r>
            <a:r>
              <a:rPr lang="en-US" sz="1800" dirty="0" smtClean="0"/>
              <a:t>navigation experience for walking instructions</a:t>
            </a:r>
            <a:endParaRPr lang="en-US" sz="1800" dirty="0"/>
          </a:p>
          <a:p>
            <a:r>
              <a:rPr lang="en-US" sz="1800" dirty="0" smtClean="0"/>
              <a:t>“Take Me Home” button that instantly starts navigation to the patient’s home in one tap</a:t>
            </a:r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526631"/>
            <a:ext cx="4447786" cy="3340769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 smtClean="0"/>
              <a:t>For the Caretaker</a:t>
            </a:r>
          </a:p>
          <a:p>
            <a:r>
              <a:rPr lang="en-US" sz="1800" dirty="0" smtClean="0"/>
              <a:t>Real-time location tracking</a:t>
            </a:r>
          </a:p>
          <a:p>
            <a:r>
              <a:rPr lang="en-US" sz="1800" dirty="0" smtClean="0"/>
              <a:t>“Safe Zones” for proximity enter/exit alerts</a:t>
            </a:r>
          </a:p>
          <a:p>
            <a:r>
              <a:rPr lang="en-US" sz="1800" dirty="0" smtClean="0"/>
              <a:t>Location history </a:t>
            </a:r>
            <a:r>
              <a:rPr lang="en-US" sz="1800" dirty="0"/>
              <a:t>t</a:t>
            </a:r>
            <a:r>
              <a:rPr lang="en-US" sz="1800" dirty="0" smtClean="0"/>
              <a:t>race</a:t>
            </a:r>
            <a:endParaRPr lang="en-US" sz="1800" dirty="0"/>
          </a:p>
          <a:p>
            <a:r>
              <a:rPr lang="en-US" sz="1800" dirty="0" smtClean="0"/>
              <a:t>Daily report of patients whereabouts</a:t>
            </a:r>
            <a:endParaRPr lang="en-US" sz="1800" dirty="0"/>
          </a:p>
        </p:txBody>
      </p:sp>
      <p:sp>
        <p:nvSpPr>
          <p:cNvPr id="5" name="TextBox 4"/>
          <p:cNvSpPr txBox="1"/>
          <p:nvPr/>
        </p:nvSpPr>
        <p:spPr>
          <a:xfrm>
            <a:off x="1371601" y="1708484"/>
            <a:ext cx="9601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TL;DR</a:t>
            </a:r>
          </a:p>
          <a:p>
            <a:r>
              <a:rPr lang="en-US" dirty="0" smtClean="0"/>
              <a:t>A tracking application that enhances walking navigation for the Patient, and provides analytics and notifications for the Caretaker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65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9300"/>
          </a:xfrm>
        </p:spPr>
        <p:txBody>
          <a:bodyPr/>
          <a:lstStyle/>
          <a:p>
            <a:r>
              <a:rPr lang="en-US" dirty="0" smtClean="0"/>
              <a:t>Version 1 (Current State)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71600" y="1741560"/>
            <a:ext cx="960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first version of the app delivers the following features below, with a </a:t>
            </a:r>
            <a:r>
              <a:rPr lang="en-US" dirty="0" smtClean="0">
                <a:solidFill>
                  <a:srgbClr val="FF0000"/>
                </a:solidFill>
              </a:rPr>
              <a:t>pending change</a:t>
            </a:r>
            <a:r>
              <a:rPr lang="en-US" dirty="0" smtClean="0"/>
              <a:t> in red: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5" name="Picture 1" descr="age4image580772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age4image580336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age4image581313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ge4image380084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age4image577257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ge4image584953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age4image578297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ge4image581105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age4image579192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ge4image580336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8" y="2251075"/>
            <a:ext cx="9525" cy="9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Content Placeholder 9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94054210"/>
              </p:ext>
            </p:extLst>
          </p:nvPr>
        </p:nvGraphicFramePr>
        <p:xfrm>
          <a:off x="1371600" y="2659178"/>
          <a:ext cx="9865895" cy="3118416"/>
        </p:xfrm>
        <a:graphic>
          <a:graphicData uri="http://schemas.openxmlformats.org/drawingml/2006/table">
            <a:tbl>
              <a:tblPr firstRow="1" firstCol="1" bandRow="1">
                <a:tableStyleId>{2A488322-F2BA-4B5B-9748-0D474271808F}</a:tableStyleId>
              </a:tblPr>
              <a:tblGrid>
                <a:gridCol w="2844701"/>
                <a:gridCol w="7021194"/>
              </a:tblGrid>
              <a:tr h="31100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Feature</a:t>
                      </a:r>
                      <a:endParaRPr lang="en-US" sz="20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Description</a:t>
                      </a:r>
                      <a:endParaRPr lang="en-US" sz="20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/>
                </a:tc>
              </a:tr>
              <a:tr h="49760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Login/Account Setup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Login with </a:t>
                      </a:r>
                      <a:r>
                        <a:rPr lang="en-US" sz="1600" dirty="0" smtClean="0">
                          <a:effectLst/>
                        </a:rPr>
                        <a:t>email </a:t>
                      </a:r>
                      <a:r>
                        <a:rPr lang="en-US" sz="1600" dirty="0" smtClean="0">
                          <a:solidFill>
                            <a:srgbClr val="FF0000"/>
                          </a:solidFill>
                          <a:effectLst/>
                        </a:rPr>
                        <a:t>or Facebook</a:t>
                      </a:r>
                    </a:p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 smtClean="0">
                          <a:effectLst/>
                        </a:rPr>
                        <a:t>Setup account as either a Caretaker or Patient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</a:tr>
              <a:tr h="49760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Patient Menu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A basic map view consisting of the user's current </a:t>
                      </a:r>
                      <a:r>
                        <a:rPr lang="en-US" sz="1600" dirty="0" smtClean="0">
                          <a:effectLst/>
                        </a:rPr>
                        <a:t>location and required navigation buttons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</a:tr>
              <a:tr h="49760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Settings Menu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View basic account/app information</a:t>
                      </a:r>
                    </a:p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Logout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</a:tr>
              <a:tr h="31937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Location Tracking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Sending location information from the device to the server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</a:tr>
              <a:tr h="49760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Bookmark Locations</a:t>
                      </a:r>
                      <a:endParaRPr lang="en-US" sz="160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Create, edit, delete location bookmarks for the patient</a:t>
                      </a:r>
                    </a:p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Displayed on the Map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</a:tr>
              <a:tr h="49760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“Take Me Home” button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Immediately guides the user home</a:t>
                      </a:r>
                    </a:p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Home displayed on the Map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096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9300"/>
          </a:xfrm>
        </p:spPr>
        <p:txBody>
          <a:bodyPr/>
          <a:lstStyle/>
          <a:p>
            <a:r>
              <a:rPr lang="en-US" dirty="0" smtClean="0"/>
              <a:t>Subsequent Versions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20124622"/>
              </p:ext>
            </p:extLst>
          </p:nvPr>
        </p:nvGraphicFramePr>
        <p:xfrm>
          <a:off x="1371600" y="2743199"/>
          <a:ext cx="4860000" cy="3549315"/>
        </p:xfrm>
        <a:graphic>
          <a:graphicData uri="http://schemas.openxmlformats.org/drawingml/2006/table">
            <a:tbl>
              <a:tblPr firstRow="1" firstCol="1" bandRow="1">
                <a:tableStyleId>{2A488322-F2BA-4B5B-9748-0D474271808F}</a:tableStyleId>
              </a:tblPr>
              <a:tblGrid>
                <a:gridCol w="1401317"/>
                <a:gridCol w="3458683"/>
              </a:tblGrid>
              <a:tr h="31134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Feature</a:t>
                      </a:r>
                      <a:endParaRPr lang="en-US" sz="18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57644" marR="57644" marT="0" marB="0"/>
                </a:tc>
              </a:tr>
              <a:tr h="9962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</a:rPr>
                        <a:t>Safe Zones</a:t>
                      </a:r>
                      <a:endParaRPr lang="en-US" sz="1600" dirty="0">
                        <a:solidFill>
                          <a:schemeClr val="bg1"/>
                        </a:solidFill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solidFill>
                            <a:srgbClr val="00B050"/>
                          </a:solidFill>
                          <a:effectLst/>
                        </a:rPr>
                        <a:t>Create, edit and delete Safe Zones</a:t>
                      </a:r>
                    </a:p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Push notifications to caretaker when patient exits a zone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</a:tr>
              <a:tr h="99629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</a:rPr>
                        <a:t>Location History</a:t>
                      </a:r>
                      <a:endParaRPr lang="en-US" sz="1600" dirty="0">
                        <a:solidFill>
                          <a:schemeClr val="bg1"/>
                        </a:solidFill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solidFill>
                            <a:srgbClr val="00B050"/>
                          </a:solidFill>
                          <a:effectLst/>
                        </a:rPr>
                        <a:t>A map view of the patient’s previous locations with the ability to filter the results to specific days/times</a:t>
                      </a:r>
                      <a:endParaRPr lang="en-US" sz="1600" dirty="0">
                        <a:solidFill>
                          <a:srgbClr val="00B050"/>
                        </a:solidFill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</a:tr>
              <a:tr h="49814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Analytics</a:t>
                      </a:r>
                      <a:endParaRPr lang="en-US" sz="160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>
                          <a:effectLst/>
                        </a:rPr>
                        <a:t>A simplified report of where the user was during a given day</a:t>
                      </a:r>
                      <a:endParaRPr lang="en-US" sz="160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</a:tr>
              <a:tr h="74722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Basic Navigation</a:t>
                      </a:r>
                      <a:endParaRPr lang="en-US" sz="160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A standard navigation path to direct a user to a location on a map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526631"/>
            <a:ext cx="4447786" cy="3340769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b="1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1" dirty="0" smtClean="0"/>
              <a:t>&lt;&gt;</a:t>
            </a:r>
            <a:endParaRPr lang="en-US" sz="1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95708" y="6453386"/>
            <a:ext cx="1596292" cy="404614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6319694"/>
              </p:ext>
            </p:extLst>
          </p:nvPr>
        </p:nvGraphicFramePr>
        <p:xfrm>
          <a:off x="6608381" y="2743200"/>
          <a:ext cx="4860000" cy="3549313"/>
        </p:xfrm>
        <a:graphic>
          <a:graphicData uri="http://schemas.openxmlformats.org/drawingml/2006/table">
            <a:tbl>
              <a:tblPr firstRow="1" firstCol="1" bandRow="1">
                <a:tableStyleId>{2A488322-F2BA-4B5B-9748-0D474271808F}</a:tableStyleId>
              </a:tblPr>
              <a:tblGrid>
                <a:gridCol w="1401318"/>
                <a:gridCol w="3458682"/>
              </a:tblGrid>
              <a:tr h="31134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Feature</a:t>
                      </a:r>
                      <a:endParaRPr lang="en-US" sz="18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5292" marR="65292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Description</a:t>
                      </a:r>
                      <a:endParaRPr lang="en-US" sz="18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5292" marR="65292" marT="0" marB="0"/>
                </a:tc>
              </a:tr>
              <a:tr h="74722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effectLst/>
                        </a:rPr>
                        <a:t>AR Navigation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Navigation with Augmented Reality to make it easy to guide a user to their destination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</a:tr>
              <a:tr h="124537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Turn-by-Turn Navigation</a:t>
                      </a:r>
                      <a:endParaRPr lang="en-US" sz="160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>
                          <a:effectLst/>
                        </a:rPr>
                        <a:t>An expansion on Basic Navigation to provide a detailed list of steps in a turn-by-turn fashion</a:t>
                      </a:r>
                    </a:p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>
                          <a:effectLst/>
                        </a:rPr>
                        <a:t>To be used in conjunction with AR Navigation</a:t>
                      </a:r>
                      <a:endParaRPr lang="en-US" sz="160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</a:tr>
              <a:tr h="49814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UI Refinements</a:t>
                      </a:r>
                      <a:endParaRPr lang="en-US" sz="160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>
                          <a:effectLst/>
                        </a:rPr>
                        <a:t>Focus on perfecting the UI/UX; that is, animations, color and text</a:t>
                      </a:r>
                      <a:endParaRPr lang="en-US" sz="160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</a:tr>
              <a:tr h="74722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Video Tutorials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42900" lvl="0" indent="-342900" fontAlgn="base">
                        <a:spcAft>
                          <a:spcPts val="0"/>
                        </a:spcAft>
                        <a:buFont typeface="Wingdings" charset="2"/>
                        <a:buChar char=""/>
                      </a:pPr>
                      <a:r>
                        <a:rPr lang="en-US" sz="1600" dirty="0">
                          <a:effectLst/>
                        </a:rPr>
                        <a:t>Videos to explain the applications use to a potential patient and/or caretaker</a:t>
                      </a:r>
                      <a:endParaRPr lang="en-US" sz="1600" dirty="0">
                        <a:effectLst/>
                        <a:latin typeface="Calibri" charset="0"/>
                        <a:ea typeface="DengXian" charset="-122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371600" y="1741560"/>
            <a:ext cx="960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have already </a:t>
            </a:r>
            <a:r>
              <a:rPr lang="en-US" dirty="0" smtClean="0">
                <a:solidFill>
                  <a:srgbClr val="00B050"/>
                </a:solidFill>
              </a:rPr>
              <a:t>began</a:t>
            </a:r>
            <a:r>
              <a:rPr lang="en-US" dirty="0" smtClean="0"/>
              <a:t> features on Version 2, highlighted</a:t>
            </a:r>
            <a:r>
              <a:rPr lang="en-US" dirty="0" smtClean="0">
                <a:solidFill>
                  <a:srgbClr val="00B050"/>
                </a:solidFill>
              </a:rPr>
              <a:t> </a:t>
            </a:r>
            <a:r>
              <a:rPr lang="en-US" dirty="0" smtClean="0"/>
              <a:t>in green: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48147" y="2230861"/>
            <a:ext cx="1106905" cy="37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Version 2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8484928" y="2230862"/>
            <a:ext cx="1106905" cy="37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Version 3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7309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rop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356</TotalTime>
  <Words>649</Words>
  <Application>Microsoft Macintosh PowerPoint</Application>
  <PresentationFormat>Widescreen</PresentationFormat>
  <Paragraphs>130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DengXian</vt:lpstr>
      <vt:lpstr>Franklin Gothic Book</vt:lpstr>
      <vt:lpstr>Wingdings</vt:lpstr>
      <vt:lpstr>Crop</vt:lpstr>
      <vt:lpstr>Group 7</vt:lpstr>
      <vt:lpstr>Overview</vt:lpstr>
      <vt:lpstr>Target Audience</vt:lpstr>
      <vt:lpstr>The Problem</vt:lpstr>
      <vt:lpstr>Our Solution…</vt:lpstr>
      <vt:lpstr>Safety Beacon</vt:lpstr>
      <vt:lpstr>Safety Beacon</vt:lpstr>
      <vt:lpstr>Version 1 (Current State)</vt:lpstr>
      <vt:lpstr>Subsequent Versions</vt:lpstr>
      <vt:lpstr>Architecture</vt:lpstr>
      <vt:lpstr>Testing</vt:lpstr>
      <vt:lpstr>Video Demo of Version 1 …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Tannar</dc:creator>
  <cp:lastModifiedBy>Nathan Tannar</cp:lastModifiedBy>
  <cp:revision>93</cp:revision>
  <dcterms:created xsi:type="dcterms:W3CDTF">2017-11-04T22:33:04Z</dcterms:created>
  <dcterms:modified xsi:type="dcterms:W3CDTF">2017-11-06T06:11:18Z</dcterms:modified>
</cp:coreProperties>
</file>

<file path=docProps/thumbnail.jpeg>
</file>